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2" r:id="rId6"/>
    <p:sldId id="266" r:id="rId7"/>
    <p:sldId id="269" r:id="rId8"/>
    <p:sldId id="270" r:id="rId9"/>
    <p:sldId id="264" r:id="rId10"/>
    <p:sldId id="263" r:id="rId11"/>
    <p:sldId id="265" r:id="rId12"/>
    <p:sldId id="267" r:id="rId13"/>
    <p:sldId id="268" r:id="rId14"/>
    <p:sldId id="261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6699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974" autoAdjust="0"/>
  </p:normalViewPr>
  <p:slideViewPr>
    <p:cSldViewPr>
      <p:cViewPr varScale="1">
        <p:scale>
          <a:sx n="64" d="100"/>
          <a:sy n="64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F9B1D-6C36-4DB5-AFF5-C25FBCA8667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578E1-9698-4223-A5A1-A47382AD08A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3CBFD1-B22E-4C38-A3DF-31C1A495DD6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9D234-766C-48AE-A86E-2C16196382B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9C5B95-5578-4B3D-8124-1657EC48FC9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FEEB76-7FD9-4079-A591-D5B027349F5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7C2683-4780-4826-9C1A-2B2072F400A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379A87-499D-4848-9C10-0834552DC73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C136FD-5A35-4C18-8F8C-8FED76615A3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D56B0F-83ED-49F6-B599-D5E7C0B0AD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EE9B9F-8B19-498C-9EF4-4EE1770D087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9CF9091-E327-4E77-AFA2-00F409215DB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strips dir="ru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24200" y="609600"/>
            <a:ext cx="6019800" cy="2362200"/>
          </a:xfrm>
        </p:spPr>
        <p:txBody>
          <a:bodyPr/>
          <a:lstStyle/>
          <a:p>
            <a:r>
              <a:rPr lang="ru-RU" sz="5400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Николай Михайлович Карамзин</a:t>
            </a:r>
            <a:br>
              <a:rPr lang="ru-RU" sz="5400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</a:br>
            <a:r>
              <a:rPr lang="ru-RU" sz="5400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(1766 – 1826)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962400"/>
            <a:ext cx="8458200" cy="266700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3600" dirty="0">
                <a:latin typeface="Monotype Corsiva" pitchFamily="66" charset="0"/>
              </a:rPr>
              <a:t>	</a:t>
            </a:r>
            <a:r>
              <a:rPr lang="ru-RU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К чему ни обратись в нашей литературе – всему начало положено Карамзиным: журналистике, критике, повести-роману, повести исторической, </a:t>
            </a:r>
            <a:r>
              <a:rPr lang="ru-RU" sz="36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публицизму</a:t>
            </a:r>
            <a:r>
              <a:rPr lang="ru-RU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, изучению истории.</a:t>
            </a:r>
          </a:p>
          <a:p>
            <a:pPr algn="r">
              <a:lnSpc>
                <a:spcPct val="80000"/>
              </a:lnSpc>
            </a:pPr>
            <a:r>
              <a:rPr lang="ru-RU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В.Г.Белинский</a:t>
            </a:r>
          </a:p>
        </p:txBody>
      </p:sp>
      <p:pic>
        <p:nvPicPr>
          <p:cNvPr id="4104" name="Picture 8" descr="Новый ри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"/>
            <a:ext cx="280035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6172200" y="4038600"/>
            <a:ext cx="2590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Портрет А.П.Струйской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0" y="4038600"/>
            <a:ext cx="2895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Портрет М.И.Лопухиной</a:t>
            </a:r>
          </a:p>
        </p:txBody>
      </p:sp>
      <p:pic>
        <p:nvPicPr>
          <p:cNvPr id="13321" name="Picture 9" descr="Новый ри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381000"/>
            <a:ext cx="2332038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22" name="Picture 10" descr="Новый ри_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04800"/>
            <a:ext cx="2449513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2590800" y="5486400"/>
            <a:ext cx="37433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Портрет канцлера графа Г.И.Головкина</a:t>
            </a:r>
            <a:endParaRPr lang="ru-RU" sz="2800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3325" name="Picture 13" descr="Новый ри_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1828800"/>
            <a:ext cx="2700338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529" name="Group 169"/>
          <p:cNvGraphicFramePr>
            <a:graphicFrameLocks noGrp="1"/>
          </p:cNvGraphicFramePr>
          <p:nvPr/>
        </p:nvGraphicFramePr>
        <p:xfrm>
          <a:off x="0" y="0"/>
          <a:ext cx="9144000" cy="6906895"/>
        </p:xfrm>
        <a:graphic>
          <a:graphicData uri="http://schemas.openxmlformats.org/drawingml/2006/table">
            <a:tbl>
              <a:tblPr/>
              <a:tblGrid>
                <a:gridCol w="3471863"/>
                <a:gridCol w="2038350"/>
                <a:gridCol w="3633787"/>
              </a:tblGrid>
              <a:tr h="996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onotype Corsiva" pitchFamily="66" charset="0"/>
                        </a:rPr>
                        <a:t>                          Классицизм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onotype Corsiva" pitchFamily="66" charset="0"/>
                        </a:rPr>
                        <a:t>Линия сравнения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onotype Corsiva" pitchFamily="66" charset="0"/>
                        </a:rPr>
                        <a:t>                  Сентиментализм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3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pitchFamily="66" charset="0"/>
                        </a:rPr>
                        <a:t>Воспитание человека в духе верности государству, культ разума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onotype Corsiva" pitchFamily="66" charset="0"/>
                        </a:rPr>
                        <a:t>Основная идея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pitchFamily="66" charset="0"/>
                        </a:rPr>
                        <a:t>Стремление представить человеческую личность                        в движениях души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pitchFamily="66" charset="0"/>
                        </a:rPr>
                        <a:t>Гражданская , общественная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onotype Corsiva" pitchFamily="66" charset="0"/>
                        </a:rPr>
                        <a:t>Основная тематика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pitchFamily="66" charset="0"/>
                        </a:rPr>
                        <a:t>Любовная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6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pitchFamily="66" charset="0"/>
                        </a:rPr>
                        <a:t>Строгое деление                           на положительных                                и отрицательных, однолинейность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onotype Corsiva" pitchFamily="66" charset="0"/>
                        </a:rPr>
                        <a:t>Герои 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onotype Corsiva" pitchFamily="66" charset="0"/>
                        </a:rPr>
                        <a:t>характеры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pitchFamily="66" charset="0"/>
                        </a:rPr>
                        <a:t>Отказ от прямолинейности                  в оценке характеров, внимание к простым людям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1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pitchFamily="66" charset="0"/>
                        </a:rPr>
                        <a:t>Вспомогательная, условная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onotype Corsiva" pitchFamily="66" charset="0"/>
                        </a:rPr>
                        <a:t>Роль пейзажа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pitchFamily="66" charset="0"/>
                        </a:rPr>
                        <a:t>Средство психологической характеристики героев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1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pitchFamily="66" charset="0"/>
                        </a:rPr>
                        <a:t>Трагедия, ода, эпопея; комедия, басня, сатира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onotype Corsiva" pitchFamily="66" charset="0"/>
                        </a:rPr>
                        <a:t>Основные жанры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onotype Corsiva" pitchFamily="66" charset="0"/>
                        </a:rPr>
                        <a:t>Повесть, путешествие, роман в письмах, дневник, элегия, послание, идиллия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530" name="Rectangle 170"/>
          <p:cNvSpPr>
            <a:spLocks noChangeArrowheads="1"/>
          </p:cNvSpPr>
          <p:nvPr/>
        </p:nvSpPr>
        <p:spPr bwMode="auto">
          <a:xfrm>
            <a:off x="228600" y="1219200"/>
            <a:ext cx="3124200" cy="10668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535" name="Rectangle 175"/>
          <p:cNvSpPr>
            <a:spLocks noChangeArrowheads="1"/>
          </p:cNvSpPr>
          <p:nvPr/>
        </p:nvSpPr>
        <p:spPr bwMode="auto">
          <a:xfrm>
            <a:off x="228600" y="2438400"/>
            <a:ext cx="3124200" cy="7620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536" name="Rectangle 176"/>
          <p:cNvSpPr>
            <a:spLocks noChangeArrowheads="1"/>
          </p:cNvSpPr>
          <p:nvPr/>
        </p:nvSpPr>
        <p:spPr bwMode="auto">
          <a:xfrm>
            <a:off x="152400" y="4876800"/>
            <a:ext cx="3276600" cy="7620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537" name="Rectangle 177"/>
          <p:cNvSpPr>
            <a:spLocks noChangeArrowheads="1"/>
          </p:cNvSpPr>
          <p:nvPr/>
        </p:nvSpPr>
        <p:spPr bwMode="auto">
          <a:xfrm>
            <a:off x="5562600" y="5791200"/>
            <a:ext cx="3581400" cy="10668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538" name="Rectangle 178"/>
          <p:cNvSpPr>
            <a:spLocks noChangeArrowheads="1"/>
          </p:cNvSpPr>
          <p:nvPr/>
        </p:nvSpPr>
        <p:spPr bwMode="auto">
          <a:xfrm>
            <a:off x="228600" y="5791200"/>
            <a:ext cx="3124200" cy="8382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539" name="Rectangle 179"/>
          <p:cNvSpPr>
            <a:spLocks noChangeArrowheads="1"/>
          </p:cNvSpPr>
          <p:nvPr/>
        </p:nvSpPr>
        <p:spPr bwMode="auto">
          <a:xfrm>
            <a:off x="228600" y="3429000"/>
            <a:ext cx="3124200" cy="1371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540" name="Rectangle 180"/>
          <p:cNvSpPr>
            <a:spLocks noChangeArrowheads="1"/>
          </p:cNvSpPr>
          <p:nvPr/>
        </p:nvSpPr>
        <p:spPr bwMode="auto">
          <a:xfrm>
            <a:off x="5638800" y="4953000"/>
            <a:ext cx="3352800" cy="6858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541" name="Rectangle 181"/>
          <p:cNvSpPr>
            <a:spLocks noChangeArrowheads="1"/>
          </p:cNvSpPr>
          <p:nvPr/>
        </p:nvSpPr>
        <p:spPr bwMode="auto">
          <a:xfrm>
            <a:off x="5715000" y="3429000"/>
            <a:ext cx="3276600" cy="10668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542" name="Rectangle 182"/>
          <p:cNvSpPr>
            <a:spLocks noChangeArrowheads="1"/>
          </p:cNvSpPr>
          <p:nvPr/>
        </p:nvSpPr>
        <p:spPr bwMode="auto">
          <a:xfrm>
            <a:off x="5715000" y="2438400"/>
            <a:ext cx="3276600" cy="7620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543" name="Rectangle 183"/>
          <p:cNvSpPr>
            <a:spLocks noChangeArrowheads="1"/>
          </p:cNvSpPr>
          <p:nvPr/>
        </p:nvSpPr>
        <p:spPr bwMode="auto">
          <a:xfrm>
            <a:off x="5715000" y="1219200"/>
            <a:ext cx="3276600" cy="10668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55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55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55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55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55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55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55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55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55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55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30" grpId="0" animBg="1"/>
      <p:bldP spid="15535" grpId="0" animBg="1"/>
      <p:bldP spid="15536" grpId="0" animBg="1"/>
      <p:bldP spid="15537" grpId="0" animBg="1"/>
      <p:bldP spid="15538" grpId="0" animBg="1"/>
      <p:bldP spid="15539" grpId="0" animBg="1"/>
      <p:bldP spid="15540" grpId="0" animBg="1"/>
      <p:bldP spid="15541" grpId="0" animBg="1"/>
      <p:bldP spid="15542" grpId="0" animBg="1"/>
      <p:bldP spid="1554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Домашнее задание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just">
              <a:buFontTx/>
              <a:buAutoNum type="arabicPeriod"/>
            </a:pPr>
            <a:r>
              <a:rPr lang="ru-RU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Учебник, стр. </a:t>
            </a:r>
            <a:r>
              <a:rPr lang="ru-RU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73-83. </a:t>
            </a:r>
            <a:endParaRPr lang="ru-RU" sz="36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</a:endParaRPr>
          </a:p>
          <a:p>
            <a:pPr marL="609600" indent="-609600" algn="just">
              <a:buFontTx/>
              <a:buAutoNum type="arabicPeriod"/>
            </a:pPr>
            <a:r>
              <a:rPr lang="ru-RU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Записать ответы на вопросы:</a:t>
            </a:r>
          </a:p>
          <a:p>
            <a:pPr marL="1371600" lvl="2" indent="-457200" algn="just">
              <a:buFont typeface="Wingdings" pitchFamily="2" charset="2"/>
              <a:buChar char="Ø"/>
            </a:pPr>
            <a:r>
              <a:rPr lang="ru-RU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 Почему повесть Карамзина стала открытием для его современников?</a:t>
            </a:r>
          </a:p>
          <a:p>
            <a:pPr marL="1371600" lvl="2" indent="-457200" algn="just">
              <a:buFont typeface="Wingdings" pitchFamily="2" charset="2"/>
              <a:buChar char="Ø"/>
            </a:pPr>
            <a:r>
              <a:rPr lang="ru-RU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Начало какой традиции русской литературы положено Карамзиным?</a:t>
            </a:r>
          </a:p>
        </p:txBody>
      </p:sp>
      <p:pic>
        <p:nvPicPr>
          <p:cNvPr id="17412" name="Picture 4" descr="05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152400"/>
            <a:ext cx="1514475" cy="2133600"/>
          </a:xfrm>
          <a:prstGeom prst="rect">
            <a:avLst/>
          </a:prstGeom>
          <a:noFill/>
        </p:spPr>
      </p:pic>
      <p:pic>
        <p:nvPicPr>
          <p:cNvPr id="17413" name="Picture 5" descr="05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572000"/>
            <a:ext cx="1492250" cy="210026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WordArt 4"/>
          <p:cNvSpPr>
            <a:spLocks noChangeArrowheads="1" noChangeShapeType="1" noTextEdit="1"/>
          </p:cNvSpPr>
          <p:nvPr/>
        </p:nvSpPr>
        <p:spPr bwMode="auto">
          <a:xfrm>
            <a:off x="1143000" y="914400"/>
            <a:ext cx="6858000" cy="30384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Всего доброго!</a:t>
            </a:r>
          </a:p>
        </p:txBody>
      </p:sp>
      <p:pic>
        <p:nvPicPr>
          <p:cNvPr id="19461" name="Picture 5" descr="00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8225" y="3810000"/>
            <a:ext cx="1917700" cy="25908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362200"/>
            <a:ext cx="8534400" cy="2971800"/>
          </a:xfrm>
        </p:spPr>
        <p:txBody>
          <a:bodyPr/>
          <a:lstStyle/>
          <a:p>
            <a:pPr>
              <a:buFont typeface="Wingdings" pitchFamily="2" charset="2"/>
              <a:buChar char="Ш"/>
            </a:pPr>
            <a:r>
              <a:rPr lang="ru-RU" sz="4000" b="1">
                <a:solidFill>
                  <a:srgbClr val="FF0066"/>
                </a:solidFill>
                <a:latin typeface="Monotype Corsiva" pitchFamily="66" charset="0"/>
              </a:rPr>
              <a:t>Литературное    (художественное) направление</a:t>
            </a:r>
            <a:r>
              <a:rPr lang="ru-RU" sz="3600">
                <a:solidFill>
                  <a:schemeClr val="accent2"/>
                </a:solidFill>
                <a:latin typeface="Monotype Corsiva" pitchFamily="66" charset="0"/>
              </a:rPr>
              <a:t> – единство творчества ряда писателей,   возникшее   в   определённых исторических   условиях :   единство целей, принципов  изображения,   выбора    форм.</a:t>
            </a:r>
          </a:p>
          <a:p>
            <a:endParaRPr lang="ru-RU" sz="3600">
              <a:solidFill>
                <a:schemeClr val="accent2"/>
              </a:solidFill>
            </a:endParaRPr>
          </a:p>
        </p:txBody>
      </p:sp>
      <p:pic>
        <p:nvPicPr>
          <p:cNvPr id="10245" name="Picture 5" descr="чтение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1905000" cy="1587500"/>
          </a:xfrm>
          <a:prstGeom prst="rect">
            <a:avLst/>
          </a:prstGeom>
          <a:noFill/>
        </p:spPr>
      </p:pic>
      <p:sp>
        <p:nvSpPr>
          <p:cNvPr id="10246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172200"/>
            <a:ext cx="509588" cy="457200"/>
          </a:xfrm>
          <a:prstGeom prst="actionButtonReturn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743200" y="2209800"/>
            <a:ext cx="3429000" cy="1066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Н.М.Карамзин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6324600" y="3429000"/>
            <a:ext cx="2590800" cy="990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Военная служба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5257800" y="4953000"/>
            <a:ext cx="3429000" cy="16002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Смерть отца</a:t>
            </a:r>
          </a:p>
          <a:p>
            <a:pPr algn="ctr"/>
            <a:r>
              <a:rPr lang="ru-RU" sz="3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Отставка</a:t>
            </a:r>
          </a:p>
          <a:p>
            <a:pPr algn="ctr"/>
            <a:r>
              <a:rPr lang="ru-RU" sz="3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Симбирск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81000" y="4876800"/>
            <a:ext cx="4114800" cy="16764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Увлечение масонством</a:t>
            </a:r>
          </a:p>
          <a:p>
            <a:pPr algn="ctr"/>
            <a:r>
              <a:rPr lang="ru-RU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Занятие литературой</a:t>
            </a:r>
          </a:p>
          <a:p>
            <a:pPr algn="ctr"/>
            <a:r>
              <a:rPr lang="ru-RU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Изучение истории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228600" y="304800"/>
            <a:ext cx="3886200" cy="15240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Симбирская</a:t>
            </a:r>
            <a:r>
              <a:rPr lang="ru-RU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 губерния</a:t>
            </a:r>
          </a:p>
          <a:p>
            <a:pPr algn="ctr"/>
            <a:r>
              <a:rPr lang="ru-RU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Родовитая, но небогатая </a:t>
            </a:r>
          </a:p>
          <a:p>
            <a:pPr algn="ctr"/>
            <a:r>
              <a:rPr lang="ru-RU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дворянская семья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953000" y="381000"/>
            <a:ext cx="3886200" cy="1447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Светское образование</a:t>
            </a:r>
          </a:p>
          <a:p>
            <a:pPr algn="ctr"/>
            <a:r>
              <a:rPr lang="ru-RU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Знание иностранных </a:t>
            </a:r>
          </a:p>
          <a:p>
            <a:pPr algn="ctr"/>
            <a:r>
              <a:rPr lang="ru-RU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языков</a:t>
            </a:r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152400" y="3429000"/>
            <a:ext cx="2590800" cy="990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Путешествие </a:t>
            </a:r>
          </a:p>
          <a:p>
            <a:pPr algn="ctr"/>
            <a:r>
              <a:rPr lang="ru-RU" sz="3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по Европе</a:t>
            </a:r>
          </a:p>
        </p:txBody>
      </p:sp>
      <p:sp>
        <p:nvSpPr>
          <p:cNvPr id="5139" name="AutoShape 19"/>
          <p:cNvSpPr>
            <a:spLocks noChangeArrowheads="1"/>
          </p:cNvSpPr>
          <p:nvPr/>
        </p:nvSpPr>
        <p:spPr bwMode="auto">
          <a:xfrm>
            <a:off x="1676400" y="4419600"/>
            <a:ext cx="485775" cy="442913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40" name="AutoShape 20"/>
          <p:cNvSpPr>
            <a:spLocks noChangeArrowheads="1"/>
          </p:cNvSpPr>
          <p:nvPr/>
        </p:nvSpPr>
        <p:spPr bwMode="auto">
          <a:xfrm rot="16200000">
            <a:off x="4626769" y="5279231"/>
            <a:ext cx="485775" cy="747713"/>
          </a:xfrm>
          <a:prstGeom prst="upArrow">
            <a:avLst>
              <a:gd name="adj1" fmla="val 50000"/>
              <a:gd name="adj2" fmla="val 3848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41" name="AutoShape 21"/>
          <p:cNvSpPr>
            <a:spLocks noChangeArrowheads="1"/>
          </p:cNvSpPr>
          <p:nvPr/>
        </p:nvSpPr>
        <p:spPr bwMode="auto">
          <a:xfrm rot="10800000">
            <a:off x="3124200" y="3276600"/>
            <a:ext cx="485775" cy="1600200"/>
          </a:xfrm>
          <a:prstGeom prst="upArrow">
            <a:avLst>
              <a:gd name="adj1" fmla="val 50000"/>
              <a:gd name="adj2" fmla="val 82353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42" name="AutoShape 22"/>
          <p:cNvSpPr>
            <a:spLocks noChangeArrowheads="1"/>
          </p:cNvSpPr>
          <p:nvPr/>
        </p:nvSpPr>
        <p:spPr bwMode="auto">
          <a:xfrm rot="10800000">
            <a:off x="7239000" y="1828800"/>
            <a:ext cx="485775" cy="1600200"/>
          </a:xfrm>
          <a:prstGeom prst="upArrow">
            <a:avLst>
              <a:gd name="adj1" fmla="val 50000"/>
              <a:gd name="adj2" fmla="val 82353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43" name="AutoShape 23"/>
          <p:cNvSpPr>
            <a:spLocks noChangeArrowheads="1"/>
          </p:cNvSpPr>
          <p:nvPr/>
        </p:nvSpPr>
        <p:spPr bwMode="auto">
          <a:xfrm rot="5400000">
            <a:off x="4291012" y="738188"/>
            <a:ext cx="485775" cy="838200"/>
          </a:xfrm>
          <a:prstGeom prst="upArrow">
            <a:avLst>
              <a:gd name="adj1" fmla="val 50000"/>
              <a:gd name="adj2" fmla="val 43137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44" name="AutoShape 24"/>
          <p:cNvSpPr>
            <a:spLocks noChangeArrowheads="1"/>
          </p:cNvSpPr>
          <p:nvPr/>
        </p:nvSpPr>
        <p:spPr bwMode="auto">
          <a:xfrm>
            <a:off x="5257800" y="1828800"/>
            <a:ext cx="381000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45" name="AutoShape 25"/>
          <p:cNvSpPr>
            <a:spLocks noChangeArrowheads="1"/>
          </p:cNvSpPr>
          <p:nvPr/>
        </p:nvSpPr>
        <p:spPr bwMode="auto">
          <a:xfrm>
            <a:off x="3352800" y="1828800"/>
            <a:ext cx="381000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46" name="AutoShape 26"/>
          <p:cNvSpPr>
            <a:spLocks noChangeArrowheads="1"/>
          </p:cNvSpPr>
          <p:nvPr/>
        </p:nvSpPr>
        <p:spPr bwMode="auto">
          <a:xfrm rot="10800000">
            <a:off x="7239000" y="4419600"/>
            <a:ext cx="457200" cy="533400"/>
          </a:xfrm>
          <a:prstGeom prst="upArrow">
            <a:avLst>
              <a:gd name="adj1" fmla="val 50000"/>
              <a:gd name="adj2" fmla="val 29167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47" name="AutoShape 27"/>
          <p:cNvSpPr>
            <a:spLocks noChangeArrowheads="1"/>
          </p:cNvSpPr>
          <p:nvPr/>
        </p:nvSpPr>
        <p:spPr bwMode="auto">
          <a:xfrm rot="10800000">
            <a:off x="5486400" y="3276600"/>
            <a:ext cx="485775" cy="1676400"/>
          </a:xfrm>
          <a:prstGeom prst="upArrow">
            <a:avLst>
              <a:gd name="adj1" fmla="val 50000"/>
              <a:gd name="adj2" fmla="val 86275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48" name="AutoShape 28"/>
          <p:cNvSpPr>
            <a:spLocks noChangeArrowheads="1"/>
          </p:cNvSpPr>
          <p:nvPr/>
        </p:nvSpPr>
        <p:spPr bwMode="auto">
          <a:xfrm rot="10800000">
            <a:off x="1676400" y="2667000"/>
            <a:ext cx="1066800" cy="762000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50" name="AutoShape 30"/>
          <p:cNvSpPr>
            <a:spLocks noChangeArrowheads="1"/>
          </p:cNvSpPr>
          <p:nvPr/>
        </p:nvSpPr>
        <p:spPr bwMode="auto">
          <a:xfrm rot="10800000" flipH="1">
            <a:off x="6172200" y="2667000"/>
            <a:ext cx="990600" cy="762000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500"/>
                            </p:stCondLst>
                            <p:childTnLst>
                              <p:par>
                                <p:cTn id="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25" grpId="0" animBg="1"/>
      <p:bldP spid="5126" grpId="0" animBg="1"/>
      <p:bldP spid="5127" grpId="0" animBg="1"/>
      <p:bldP spid="5128" grpId="0" animBg="1"/>
      <p:bldP spid="5129" grpId="0" animBg="1"/>
      <p:bldP spid="5137" grpId="0" animBg="1"/>
      <p:bldP spid="5139" grpId="0" animBg="1"/>
      <p:bldP spid="5140" grpId="0" animBg="1"/>
      <p:bldP spid="5141" grpId="0" animBg="1"/>
      <p:bldP spid="5142" grpId="0" animBg="1"/>
      <p:bldP spid="5143" grpId="0" animBg="1"/>
      <p:bldP spid="5144" grpId="0" animBg="1"/>
      <p:bldP spid="5145" grpId="0" animBg="1"/>
      <p:bldP spid="5146" grpId="0" animBg="1"/>
      <p:bldP spid="5147" grpId="0" animBg="1"/>
      <p:bldP spid="5148" grpId="0" animBg="1"/>
      <p:bldP spid="51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9" name="Picture 7" descr="Новый ри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88975"/>
            <a:ext cx="8458200" cy="568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0" y="304800"/>
            <a:ext cx="5334000" cy="1858963"/>
          </a:xfrm>
        </p:spPr>
        <p:txBody>
          <a:bodyPr/>
          <a:lstStyle/>
          <a:p>
            <a:r>
              <a:rPr lang="ru-RU" sz="54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Н.М.Карамзин – журналист, писатель, историк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2400" y="2514600"/>
            <a:ext cx="51816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«Московский журнал»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«Письма русского путешественника»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«Наталья</a:t>
            </a:r>
            <a:r>
              <a:rPr lang="ru-RU" sz="36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, </a:t>
            </a:r>
            <a:r>
              <a:rPr lang="ru-RU" sz="360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боярская дочь </a:t>
            </a:r>
            <a:r>
              <a:rPr lang="ru-RU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»</a:t>
            </a:r>
            <a:endParaRPr lang="ru-RU" sz="36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«Бедная Лиза»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«История государства Российского»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28600" y="4267200"/>
            <a:ext cx="32924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Н.М.Карамзин.</a:t>
            </a:r>
          </a:p>
          <a:p>
            <a:pPr algn="ctr"/>
            <a:r>
              <a:rPr lang="ru-RU" sz="2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Худ. А.Г.Венецианов. </a:t>
            </a:r>
            <a:r>
              <a:rPr lang="ru-RU" sz="2800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1828</a:t>
            </a:r>
          </a:p>
        </p:txBody>
      </p:sp>
      <p:pic>
        <p:nvPicPr>
          <p:cNvPr id="7174" name="Picture 6" descr="Новый ри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3200400" cy="368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  <p:bldP spid="71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Сентиментализм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600200"/>
            <a:ext cx="8077200" cy="4525963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4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Художественное </a:t>
            </a:r>
            <a:r>
              <a:rPr lang="ru-RU" sz="4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  <a:hlinkClick r:id="rId2" action="ppaction://hlinksldjump"/>
              </a:rPr>
              <a:t>направление</a:t>
            </a:r>
            <a:r>
              <a:rPr lang="ru-RU" sz="4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 (течение)                    в искусстве и литературе   конца </a:t>
            </a:r>
            <a:r>
              <a:rPr lang="en-US" sz="4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XVIII</a:t>
            </a:r>
            <a:r>
              <a:rPr lang="ru-RU" sz="4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 – начала </a:t>
            </a:r>
            <a:r>
              <a:rPr lang="en-US" sz="4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XIX </a:t>
            </a:r>
            <a:r>
              <a:rPr lang="ru-RU" sz="4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веков.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4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От англ. </a:t>
            </a:r>
            <a:r>
              <a:rPr lang="en-US" sz="4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SENTIMENTAL – </a:t>
            </a:r>
            <a:r>
              <a:rPr lang="ru-RU" sz="4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чувствительный.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4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«Изящное изображение основного                и повседневного» (П.А.Вяземский.)</a:t>
            </a: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0" y="274638"/>
            <a:ext cx="4876800" cy="1143000"/>
          </a:xfrm>
        </p:spPr>
        <p:txBody>
          <a:bodyPr/>
          <a:lstStyle/>
          <a:p>
            <a:r>
              <a:rPr lang="ru-RU" sz="6000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«</a:t>
            </a:r>
            <a:r>
              <a:rPr lang="ru-RU" sz="60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Бедная </a:t>
            </a:r>
            <a:r>
              <a:rPr lang="ru-RU" sz="6000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Лиза</a:t>
            </a:r>
            <a:r>
              <a:rPr lang="ru-RU" sz="60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» </a:t>
            </a:r>
            <a:r>
              <a:rPr lang="ru-RU" sz="36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1792 год</a:t>
            </a:r>
            <a:endParaRPr lang="ru-RU" sz="6000" b="1" dirty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5200" y="1371600"/>
            <a:ext cx="5410200" cy="51816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ru-RU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О чём это произведение?</a:t>
            </a:r>
          </a:p>
          <a:p>
            <a:pPr algn="just">
              <a:buFont typeface="Wingdings" pitchFamily="2" charset="2"/>
              <a:buChar char="Ø"/>
            </a:pPr>
            <a:r>
              <a:rPr lang="ru-RU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От какого лица ведётся повествование</a:t>
            </a:r>
            <a:r>
              <a:rPr lang="ru-RU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? Как можно охарактеризовать рассказчика? (обращение к тексту).</a:t>
            </a:r>
            <a:endParaRPr lang="ru-RU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Какими вы увидели главных героев? Как к ним относится автор</a:t>
            </a:r>
            <a:r>
              <a:rPr lang="ru-RU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? (обращение к тексту).</a:t>
            </a:r>
            <a:endParaRPr lang="ru-RU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</a:endParaRPr>
          </a:p>
          <a:p>
            <a:pPr algn="just">
              <a:buFont typeface="Wingdings" pitchFamily="2" charset="2"/>
              <a:buChar char="Ø"/>
            </a:pPr>
            <a:endParaRPr lang="ru-RU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52400" y="4114800"/>
            <a:ext cx="29114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О.Кипренский.               Бедная Лиза.</a:t>
            </a:r>
          </a:p>
        </p:txBody>
      </p:sp>
      <p:pic>
        <p:nvPicPr>
          <p:cNvPr id="16390" name="Picture 6" descr="Новый ри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04800"/>
            <a:ext cx="31432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  <p:bldP spid="1638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0" y="274638"/>
            <a:ext cx="4876800" cy="1143000"/>
          </a:xfrm>
        </p:spPr>
        <p:txBody>
          <a:bodyPr/>
          <a:lstStyle/>
          <a:p>
            <a:r>
              <a:rPr lang="ru-RU" sz="60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«Бедная Лиза»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5200" y="1143000"/>
            <a:ext cx="5410200" cy="4754563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Почему свидание Лизы и Эраста прекратились?</a:t>
            </a:r>
          </a:p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Как  характеризует Лизу её самоубийство?</a:t>
            </a:r>
          </a:p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Как характеризуют Эраста его поступки?</a:t>
            </a:r>
          </a:p>
          <a:p>
            <a:pPr algn="just">
              <a:buFont typeface="Wingdings" pitchFamily="2" charset="2"/>
              <a:buChar char="Ø"/>
            </a:pPr>
            <a:r>
              <a:rPr lang="ru-RU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Похожа </a:t>
            </a:r>
            <a:r>
              <a:rPr lang="ru-RU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ли повесть Карамзина на произведения классицизма?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52400" y="4114800"/>
            <a:ext cx="29114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О.Кипренский.               Бедная Лиза.</a:t>
            </a:r>
          </a:p>
        </p:txBody>
      </p:sp>
      <p:pic>
        <p:nvPicPr>
          <p:cNvPr id="16390" name="Picture 6" descr="Новый ри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04800"/>
            <a:ext cx="31432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" dur="2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2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" dur="2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" dur="2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1" dur="2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2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2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6" dur="2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2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2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000"/>
                            </p:stCondLst>
                            <p:childTnLst>
                              <p:par>
                                <p:cTn id="51" presetID="2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2" dur="2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2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4" dur="2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  <p:bldP spid="1638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0" y="533400"/>
            <a:ext cx="4876800" cy="1219200"/>
          </a:xfrm>
        </p:spPr>
        <p:txBody>
          <a:bodyPr/>
          <a:lstStyle/>
          <a:p>
            <a:r>
              <a:rPr lang="ru-RU" sz="6000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«Бедная Лиза</a:t>
            </a:r>
            <a:r>
              <a:rPr lang="ru-RU" sz="60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»</a:t>
            </a:r>
            <a:br>
              <a:rPr lang="ru-RU" sz="60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</a:br>
            <a:r>
              <a:rPr lang="ru-RU" sz="24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Самостоятельная работа</a:t>
            </a:r>
            <a:r>
              <a:rPr lang="ru-RU" sz="60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/>
            </a:r>
            <a:br>
              <a:rPr lang="ru-RU" sz="60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</a:br>
            <a:endParaRPr lang="ru-RU" sz="6000" b="1" dirty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5200" y="1295400"/>
            <a:ext cx="5410200" cy="51054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Как писатель раскрывает в повести внутренний мир героев?</a:t>
            </a:r>
          </a:p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Похожа </a:t>
            </a:r>
            <a:r>
              <a:rPr lang="ru-RU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ли повесть Карамзина на произведения классицизма</a:t>
            </a:r>
            <a:r>
              <a:rPr lang="ru-RU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?</a:t>
            </a:r>
          </a:p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Какой смысл имеет эпитет, вынесенный в заглавие?</a:t>
            </a:r>
          </a:p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Определите  идею повести.</a:t>
            </a:r>
            <a:endParaRPr lang="ru-RU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52400" y="4114800"/>
            <a:ext cx="29114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О.Кипренский.               Бедная Лиза.</a:t>
            </a:r>
          </a:p>
        </p:txBody>
      </p:sp>
      <p:pic>
        <p:nvPicPr>
          <p:cNvPr id="16390" name="Picture 6" descr="Новый ри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04800"/>
            <a:ext cx="31432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" dur="2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2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" dur="2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" dur="2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1" dur="2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2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2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6" dur="2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2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2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000"/>
                            </p:stCondLst>
                            <p:childTnLst>
                              <p:par>
                                <p:cTn id="51" presetID="2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2" dur="2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2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4" dur="2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  <p:bldP spid="1638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990600" y="5638800"/>
            <a:ext cx="3505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Ф.С.Рокотов.  Портрет Екатерины </a:t>
            </a:r>
            <a:r>
              <a:rPr lang="en-US" sz="2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II</a:t>
            </a:r>
            <a:r>
              <a:rPr lang="ru-RU" sz="2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. 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5257800" y="5638800"/>
            <a:ext cx="3352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В.Боровиковский. Екатерина </a:t>
            </a:r>
            <a:r>
              <a:rPr lang="en-US" sz="2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II</a:t>
            </a:r>
            <a:r>
              <a:rPr lang="ru-RU" sz="2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.</a:t>
            </a:r>
          </a:p>
        </p:txBody>
      </p:sp>
      <p:pic>
        <p:nvPicPr>
          <p:cNvPr id="14344" name="Picture 8" descr="Новый ри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066800"/>
            <a:ext cx="3587750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45" name="Picture 9" descr="Новый ри_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1066800"/>
            <a:ext cx="2847975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</TotalTime>
  <Words>396</Words>
  <Application>Microsoft Office PowerPoint</Application>
  <PresentationFormat>Экран (4:3)</PresentationFormat>
  <Paragraphs>79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Оформление по умолчанию</vt:lpstr>
      <vt:lpstr>Николай Михайлович Карамзин (1766 – 1826)</vt:lpstr>
      <vt:lpstr>Слайд 2</vt:lpstr>
      <vt:lpstr>Слайд 3</vt:lpstr>
      <vt:lpstr>Н.М.Карамзин – журналист, писатель, историк</vt:lpstr>
      <vt:lpstr>Сентиментализм</vt:lpstr>
      <vt:lpstr>«Бедная Лиза» 1792 год</vt:lpstr>
      <vt:lpstr>«Бедная Лиза»</vt:lpstr>
      <vt:lpstr>«Бедная Лиза» Самостоятельная работа </vt:lpstr>
      <vt:lpstr>Слайд 9</vt:lpstr>
      <vt:lpstr>Слайд 10</vt:lpstr>
      <vt:lpstr>Слайд 11</vt:lpstr>
      <vt:lpstr>Домашнее задание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Николай</dc:creator>
  <cp:lastModifiedBy>USER</cp:lastModifiedBy>
  <cp:revision>24</cp:revision>
  <cp:lastPrinted>1601-01-01T00:00:00Z</cp:lastPrinted>
  <dcterms:created xsi:type="dcterms:W3CDTF">1601-01-01T00:00:00Z</dcterms:created>
  <dcterms:modified xsi:type="dcterms:W3CDTF">2017-09-27T07:07:57Z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